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195E66-1B7A-496A-8973-350E3D35E4E1}">
  <a:tblStyle styleId="{73195E66-1B7A-496A-8973-350E3D35E4E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a0f17a4b4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g1a0f17a4b4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3ec7d76be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3ec7d76be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a0f17a4b4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a0f17a4b4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ec7d76bec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3ec7d76bec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9864ff1d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9864ff1d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39864ff1d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39864ff1d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f9bad1e8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f9bad1e8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3ec7d76be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13ec7d76be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3ec7d76be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3ec7d76be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3ec7d76bec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3ec7d76be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dc902353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dc902353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ec7d76be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ec7d76be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cc89ba715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cc89ba715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8fece4d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8fece4d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profriehle.com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  <a:noFill/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0" y="2388810"/>
            <a:ext cx="9144000" cy="183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/>
          <p:nvPr/>
        </p:nvSpPr>
        <p:spPr>
          <a:xfrm>
            <a:off x="0" y="2386584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274320" y="914400"/>
            <a:ext cx="4114800" cy="4114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46320" y="914400"/>
            <a:ext cx="41148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2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0" y="685800"/>
            <a:ext cx="9144000" cy="9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hyperlink" Target="https://profriehle.com" TargetMode="Externa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27430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buNone/>
              <a:defRPr b="1" sz="2400">
                <a:solidFill>
                  <a:schemeClr val="dk2"/>
                </a:solidFill>
              </a:defRPr>
            </a:lvl1pPr>
            <a:lvl2pPr lvl="1" rtl="0" algn="r">
              <a:buNone/>
              <a:defRPr b="1" sz="2400">
                <a:solidFill>
                  <a:schemeClr val="dk2"/>
                </a:solidFill>
              </a:defRPr>
            </a:lvl2pPr>
            <a:lvl3pPr lvl="2" rtl="0" algn="r">
              <a:buNone/>
              <a:defRPr b="1" sz="2400">
                <a:solidFill>
                  <a:schemeClr val="dk2"/>
                </a:solidFill>
              </a:defRPr>
            </a:lvl3pPr>
            <a:lvl4pPr lvl="3" rtl="0" algn="r">
              <a:buNone/>
              <a:defRPr b="1" sz="2400">
                <a:solidFill>
                  <a:schemeClr val="dk2"/>
                </a:solidFill>
              </a:defRPr>
            </a:lvl4pPr>
            <a:lvl5pPr lvl="4" rtl="0" algn="r">
              <a:buNone/>
              <a:defRPr b="1" sz="2400">
                <a:solidFill>
                  <a:schemeClr val="dk2"/>
                </a:solidFill>
              </a:defRPr>
            </a:lvl5pPr>
            <a:lvl6pPr lvl="5" rtl="0" algn="r">
              <a:buNone/>
              <a:defRPr b="1" sz="2400">
                <a:solidFill>
                  <a:schemeClr val="dk2"/>
                </a:solidFill>
              </a:defRPr>
            </a:lvl6pPr>
            <a:lvl7pPr lvl="6" rtl="0" algn="r">
              <a:buNone/>
              <a:defRPr b="1" sz="2400">
                <a:solidFill>
                  <a:schemeClr val="dk2"/>
                </a:solidFill>
              </a:defRPr>
            </a:lvl7pPr>
            <a:lvl8pPr lvl="7" rtl="0" algn="r">
              <a:buNone/>
              <a:defRPr b="1" sz="2400">
                <a:solidFill>
                  <a:schemeClr val="dk2"/>
                </a:solidFill>
              </a:defRPr>
            </a:lvl8pPr>
            <a:lvl9pPr lvl="8" rtl="0" algn="r">
              <a:buNone/>
              <a:defRPr b="1" sz="2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1"/>
              </a:rPr>
              <a:t>https://profriehle.com</a:t>
            </a:r>
            <a:r>
              <a:rPr b="0" lang="en" sz="900"/>
              <a:t> </a:t>
            </a:r>
            <a:endParaRPr b="0" sz="9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creativecommons.org/licenses/by/4.0/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profriehle.com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mailto:dirk.riehle@fau.de" TargetMode="External"/><Relationship Id="rId4" Type="http://schemas.openxmlformats.org/officeDocument/2006/relationships/hyperlink" Target="https://oss.cs.fau.de" TargetMode="External"/><Relationship Id="rId5" Type="http://schemas.openxmlformats.org/officeDocument/2006/relationships/hyperlink" Target="mailto:dirk@riehle.org" TargetMode="External"/><Relationship Id="rId6" Type="http://schemas.openxmlformats.org/officeDocument/2006/relationships/hyperlink" Target="https://dirkriehle.com" TargetMode="External"/><Relationship Id="rId7" Type="http://schemas.openxmlformats.org/officeDocument/2006/relationships/hyperlink" Target="https://twitter.com/dirkriehle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profriehle.com" TargetMode="External"/><Relationship Id="rId4" Type="http://schemas.openxmlformats.org/officeDocument/2006/relationships/hyperlink" Target="http://creativecommons.org/licenses/by/4.0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8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rofriehle.com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profriehle.com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the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AMOS Demo Day!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Dirk Riehle, Univ. Erlangen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AMOS C02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Licensed under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CC BY 4.0 International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Day Schedule</a:t>
            </a:r>
            <a:endParaRPr/>
          </a:p>
        </p:txBody>
      </p:sp>
      <p:sp>
        <p:nvSpPr>
          <p:cNvPr id="97" name="Google Shape;97;p17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graphicFrame>
        <p:nvGraphicFramePr>
          <p:cNvPr id="98" name="Google Shape;98;p17"/>
          <p:cNvGraphicFramePr/>
          <p:nvPr/>
        </p:nvGraphicFramePr>
        <p:xfrm>
          <a:off x="27432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{73195E66-1B7A-496A-8973-350E3D35E4E1}</a:tableStyleId>
              </a:tblPr>
              <a:tblGrid>
                <a:gridCol w="1432550"/>
                <a:gridCol w="1432550"/>
                <a:gridCol w="1432550"/>
                <a:gridCol w="2148825"/>
                <a:gridCol w="2148825"/>
              </a:tblGrid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Time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Duration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Responsible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Title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Room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10:15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Riehle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Introduction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Main room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10:25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One slide summary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Main room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10:35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 rooms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10:55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 rooms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11:15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 rooms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11:35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</a:t>
                      </a:r>
                      <a:r>
                        <a:rPr lang="en"/>
                        <a:t>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Teams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 rooms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11:55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 min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Riehle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Conclusions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Main room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0" y="-7"/>
            <a:ext cx="9144000" cy="23865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Let’s go see the demos!</a:t>
            </a:r>
            <a:endParaRPr sz="4200"/>
          </a:p>
        </p:txBody>
      </p:sp>
      <p:sp>
        <p:nvSpPr>
          <p:cNvPr id="104" name="Google Shape;104;p18"/>
          <p:cNvSpPr txBox="1"/>
          <p:nvPr>
            <p:ph idx="4294967295" type="subTitle"/>
          </p:nvPr>
        </p:nvSpPr>
        <p:spPr>
          <a:xfrm>
            <a:off x="0" y="2479200"/>
            <a:ext cx="9144000" cy="2661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/>
              <a:t>Please join a breakout session</a:t>
            </a:r>
            <a:endParaRPr sz="3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20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ctrTitle"/>
          </p:nvPr>
        </p:nvSpPr>
        <p:spPr>
          <a:xfrm>
            <a:off x="0" y="0"/>
            <a:ext cx="9144000" cy="2388900"/>
          </a:xfrm>
          <a:prstGeom prst="rect">
            <a:avLst/>
          </a:prstGeom>
        </p:spPr>
        <p:txBody>
          <a:bodyPr anchorCtr="0" anchor="b" bIns="274300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Any questions?</a:t>
            </a:r>
            <a:endParaRPr/>
          </a:p>
        </p:txBody>
      </p:sp>
      <p:sp>
        <p:nvSpPr>
          <p:cNvPr id="115" name="Google Shape;115;p20"/>
          <p:cNvSpPr txBox="1"/>
          <p:nvPr>
            <p:ph idx="1" type="subTitle"/>
          </p:nvPr>
        </p:nvSpPr>
        <p:spPr>
          <a:xfrm>
            <a:off x="0" y="2569475"/>
            <a:ext cx="9144000" cy="2574000"/>
          </a:xfrm>
          <a:prstGeom prst="rect">
            <a:avLst/>
          </a:prstGeom>
        </p:spPr>
        <p:txBody>
          <a:bodyPr anchorCtr="0" anchor="t" bIns="91425" lIns="91425" spcFirstLastPara="1" rIns="91425" wrap="square" tIns="2743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dirk.riehle@fau.de</a:t>
            </a:r>
            <a:r>
              <a:rPr lang="en"/>
              <a:t> </a:t>
            </a:r>
            <a:r>
              <a:rPr lang="en" sz="2400"/>
              <a:t>–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https://oss.cs.fau.de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5"/>
              </a:rPr>
              <a:t>dirk@riehle.org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6"/>
              </a:rPr>
              <a:t>https://dirkriehle.com</a:t>
            </a:r>
            <a:r>
              <a:rPr lang="en" sz="2400"/>
              <a:t> – </a:t>
            </a:r>
            <a:r>
              <a:rPr lang="en" sz="2400" u="sng">
                <a:solidFill>
                  <a:schemeClr val="hlink"/>
                </a:solidFill>
                <a:hlinkClick r:id="rId7"/>
              </a:rPr>
              <a:t>@dirkriehle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91425" lIns="2743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Legal Notices</a:t>
            </a:r>
            <a:endParaRPr/>
          </a:p>
        </p:txBody>
      </p:sp>
      <p:sp>
        <p:nvSpPr>
          <p:cNvPr id="121" name="Google Shape;121;p2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/>
              <a:t> </a:t>
            </a:r>
            <a:endParaRPr b="0" sz="900"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274320" y="914400"/>
            <a:ext cx="8595300" cy="41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License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Licensed under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CC BY 4.0 International</a:t>
            </a:r>
            <a:r>
              <a:rPr lang="en"/>
              <a:t> license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Copyright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© Copyright 2024 Dirk Riehle, some rights reserved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Professorship of Open Source Software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44" name="Google Shape;44;p9"/>
          <p:cNvPicPr preferRelativeResize="0"/>
          <p:nvPr/>
        </p:nvPicPr>
        <p:blipFill rotWithShape="1">
          <a:blip r:embed="rId4">
            <a:alphaModFix/>
          </a:blip>
          <a:srcRect b="527" l="0" r="0" t="0"/>
          <a:stretch/>
        </p:blipFill>
        <p:spPr>
          <a:xfrm>
            <a:off x="274320" y="914400"/>
            <a:ext cx="8595360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382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Partners</a:t>
            </a:r>
            <a:endParaRPr/>
          </a:p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56" name="Google Shape;56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8595361" cy="35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Participating Universities</a:t>
            </a:r>
            <a:endParaRPr/>
          </a:p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63" name="Google Shape;63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1376" y="1445474"/>
            <a:ext cx="2561700" cy="10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9862" y="1357078"/>
            <a:ext cx="2274162" cy="12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16745" y="2993525"/>
            <a:ext cx="4033530" cy="109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Distributed Scrum Teams</a:t>
            </a:r>
            <a:endParaRPr/>
          </a:p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72" name="Google Shape;7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8595360" cy="3502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Coaching and Support</a:t>
            </a:r>
            <a:endParaRPr/>
          </a:p>
        </p:txBody>
      </p:sp>
      <p:sp>
        <p:nvSpPr>
          <p:cNvPr id="78" name="Google Shape;78;p14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pic>
        <p:nvPicPr>
          <p:cNvPr id="79" name="Google Shape;7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320" y="914400"/>
            <a:ext cx="3595230" cy="269321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0" name="Google Shape;8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86395" y="914400"/>
            <a:ext cx="4883285" cy="2693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</p:spPr>
        <p:txBody>
          <a:bodyPr anchorCtr="0" anchor="ctr" bIns="0" lIns="27430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Semester’s Projects</a:t>
            </a:r>
            <a:endParaRPr/>
          </a:p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7315202" y="4416550"/>
            <a:ext cx="1828800" cy="73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900" u="sng">
                <a:solidFill>
                  <a:schemeClr val="hlink"/>
                </a:solidFill>
                <a:hlinkClick r:id="rId3"/>
              </a:rPr>
              <a:t>https://profriehle.com</a:t>
            </a:r>
            <a:r>
              <a:rPr b="0" lang="en" sz="900">
                <a:solidFill>
                  <a:schemeClr val="dk2"/>
                </a:solidFill>
              </a:rPr>
              <a:t> </a:t>
            </a:r>
            <a:endParaRPr/>
          </a:p>
        </p:txBody>
      </p:sp>
      <p:graphicFrame>
        <p:nvGraphicFramePr>
          <p:cNvPr id="87" name="Google Shape;87;p15"/>
          <p:cNvGraphicFramePr/>
          <p:nvPr/>
        </p:nvGraphicFramePr>
        <p:xfrm>
          <a:off x="274320" y="91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{73195E66-1B7A-496A-8973-350E3D35E4E1}</a:tableStyleId>
              </a:tblPr>
              <a:tblGrid>
                <a:gridCol w="640625"/>
                <a:gridCol w="3657050"/>
                <a:gridCol w="4297700"/>
              </a:tblGrid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#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Project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Industry Partner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Xcelerator demo app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Siemens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International dataspace station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DATEV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– 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–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Building information enhancer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BUILD.ING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Knowledge graph extractor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HELLA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Health AI framework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Zink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Updating flash boot loader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Hella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Cloud native LLM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Kubermatic</a:t>
                      </a:r>
                      <a:endParaRPr/>
                    </a:p>
                  </a:txBody>
                  <a:tcPr marT="91425" marB="91425" marR="91425" marL="91425" anchor="ctr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MOS Slides Template">
  <a:themeElements>
    <a:clrScheme name="Simple Light">
      <a:dk1>
        <a:srgbClr val="000000"/>
      </a:dk1>
      <a:lt1>
        <a:srgbClr val="FFFFFF"/>
      </a:lt1>
      <a:dk2>
        <a:srgbClr val="404040"/>
      </a:dk2>
      <a:lt2>
        <a:srgbClr val="808080"/>
      </a:lt2>
      <a:accent1>
        <a:srgbClr val="D0D0D0"/>
      </a:accent1>
      <a:accent2>
        <a:srgbClr val="4169E1"/>
      </a:accent2>
      <a:accent3>
        <a:srgbClr val="D50D01"/>
      </a:accent3>
      <a:accent4>
        <a:srgbClr val="FEB612"/>
      </a:accent4>
      <a:accent5>
        <a:srgbClr val="4CAF50"/>
      </a:accent5>
      <a:accent6>
        <a:srgbClr val="8E44AD"/>
      </a:accent6>
      <a:hlink>
        <a:srgbClr val="34A3C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